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9" r:id="rId4"/>
    <p:sldId id="259" r:id="rId5"/>
    <p:sldId id="264" r:id="rId6"/>
    <p:sldId id="270" r:id="rId7"/>
    <p:sldId id="271" r:id="rId8"/>
    <p:sldId id="268" r:id="rId9"/>
    <p:sldId id="258" r:id="rId10"/>
    <p:sldId id="263" r:id="rId11"/>
    <p:sldId id="260" r:id="rId12"/>
    <p:sldId id="261" r:id="rId13"/>
    <p:sldId id="262" r:id="rId14"/>
    <p:sldId id="273" r:id="rId15"/>
    <p:sldId id="283" r:id="rId16"/>
    <p:sldId id="275" r:id="rId17"/>
    <p:sldId id="284" r:id="rId18"/>
    <p:sldId id="278" r:id="rId19"/>
    <p:sldId id="285" r:id="rId20"/>
    <p:sldId id="279" r:id="rId21"/>
    <p:sldId id="286" r:id="rId22"/>
    <p:sldId id="280" r:id="rId23"/>
    <p:sldId id="28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6292" autoAdjust="0"/>
  </p:normalViewPr>
  <p:slideViewPr>
    <p:cSldViewPr snapToGrid="0" showGuides="1">
      <p:cViewPr varScale="1">
        <p:scale>
          <a:sx n="100" d="100"/>
          <a:sy n="100" d="100"/>
        </p:scale>
        <p:origin x="400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2021-12-10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TimesNewRomanPSMT"/>
              </a:rPr>
              <a:t>&gt;1500 animals, 77 globally-distributed species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02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BD5159-6D7C-4B74-B725-B401A7DB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46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C00AD7-37C0-4E6E-B32E-4B67C533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150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6FB12D8-394F-4A98-A5AA-ABC57A06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798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F0EC51-42D4-46AA-9185-3D46E4B4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6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9171"/>
            <a:ext cx="5181600" cy="5367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09171"/>
            <a:ext cx="5181600" cy="53677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2021-12-10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5F8C029-CE8F-4DA3-AFF0-3BD9BE36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260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2021-12-10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A24B53-A913-4481-A7A1-64AD6DBF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697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2021-12-10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CDC9C90-4956-4B77-85C9-BEE6D944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83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2021-12-10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F94736-13F4-4208-9AFE-EA833195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146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2021-12-10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856D7D7-7B81-44B7-BCA4-27FED6F0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950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2021-12-10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1372C0-3838-4744-BF36-138E6F5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1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5569"/>
            <a:ext cx="10515600" cy="43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9621"/>
            <a:ext cx="10515600" cy="5347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2021-12-10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9E377B-B4A9-4733-9773-8DE697F9E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7882" y="6356350"/>
            <a:ext cx="286956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2120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doi.org/10.1088/1748-9326/ABE00A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escent moon in a black sky&#10;&#10;Description automatically generated with medium confidence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8394"/>
            <a:ext cx="9144000" cy="953926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resource abundance and predictability affect animal movement?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8589"/>
            <a:ext cx="9144000" cy="443122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Minimum Convex Polygons (MCPs)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common method</a:t>
            </a:r>
          </a:p>
          <a:p>
            <a:r>
              <a:rPr lang="en-CA" dirty="0"/>
              <a:t>Convex polygon with X% of data</a:t>
            </a:r>
          </a:p>
          <a:p>
            <a:r>
              <a:rPr lang="en-CA" dirty="0"/>
              <a:t>Inflexible (convex)</a:t>
            </a:r>
          </a:p>
          <a:p>
            <a:r>
              <a:rPr lang="en-CA" dirty="0"/>
              <a:t>Ignores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BA790-AC55-475B-A18B-60C45BA2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6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Kernel Density Estimation (KDE)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Common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Ignores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616A6-3E1D-44B5-9DE1-E35A0581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77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u="sng" dirty="0"/>
              <a:t>Autocorrelated</a:t>
            </a:r>
            <a:r>
              <a:rPr lang="en-CA" dirty="0"/>
              <a:t> Kernel Density Estimation (AKDE)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Recent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Accounts for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A33A0-3F68-4B83-AE87-AF6B0727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57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u="sng" dirty="0"/>
              <a:t>Autocorrelated</a:t>
            </a:r>
            <a:r>
              <a:rPr lang="en-CA" dirty="0"/>
              <a:t> Kernel Density Estimation (AKDE)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Recent method</a:t>
            </a:r>
          </a:p>
          <a:p>
            <a:r>
              <a:rPr lang="en-CA" dirty="0"/>
              <a:t>Kernel covering X% of the data</a:t>
            </a:r>
          </a:p>
          <a:p>
            <a:r>
              <a:rPr lang="en-CA" dirty="0"/>
              <a:t>Flexible</a:t>
            </a:r>
          </a:p>
          <a:p>
            <a:r>
              <a:rPr lang="en-CA" dirty="0"/>
              <a:t>Accounts for autocorrelation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6210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E5D6-5520-4F9F-9FDD-6F7FCAE6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02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Integrating stochasticity</a:t>
            </a:r>
          </a:p>
        </p:txBody>
      </p:sp>
    </p:spTree>
    <p:extLst>
      <p:ext uri="{BB962C8B-B14F-4D97-AF65-F5344CB8AC3E}">
        <p14:creationId xmlns:p14="http://schemas.microsoft.com/office/powerpoint/2010/main" val="299651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CA4D-7D17-4AB9-9B34-A8122280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Environmental stochasticity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CC14-A643-4C41-ADEA-59E43EB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Normalized Difference Vegetation Index</a:t>
            </a:r>
          </a:p>
          <a:p>
            <a:r>
              <a:rPr lang="en-CA" dirty="0"/>
              <a:t>Range in yearly temperature, precipitation</a:t>
            </a:r>
          </a:p>
          <a:p>
            <a:r>
              <a:rPr lang="en-CA" dirty="0"/>
              <a:t>Summarize to first 2 PCA axes?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358E-02A8-4E96-BF6F-B8000D24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40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CA4D-7D17-4AB9-9B34-A8122280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14"/>
            <a:ext cx="10515600" cy="434215"/>
          </a:xfrm>
        </p:spPr>
        <p:txBody>
          <a:bodyPr>
            <a:normAutofit fontScale="90000"/>
          </a:bodyPr>
          <a:lstStyle/>
          <a:p>
            <a:r>
              <a:rPr lang="en-CA" dirty="0"/>
              <a:t>Machine-learning Human Footprint 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46431-A807-4722-8182-5478BFC29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773907"/>
            <a:ext cx="5181600" cy="5367792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Unitless index</a:t>
            </a:r>
          </a:p>
          <a:p>
            <a:r>
              <a:rPr lang="en-CA" dirty="0"/>
              <a:t>0 = no modification</a:t>
            </a:r>
          </a:p>
          <a:p>
            <a:r>
              <a:rPr lang="en-CA" dirty="0"/>
              <a:t>1 = maximum modification</a:t>
            </a:r>
          </a:p>
          <a:p>
            <a:r>
              <a:rPr lang="en-CA" dirty="0"/>
              <a:t>Static in time (data: 2000-2019)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F690A-31D3-4FEC-ABF6-58A9A5C33790}"/>
              </a:ext>
            </a:extLst>
          </p:cNvPr>
          <p:cNvSpPr txBox="1"/>
          <p:nvPr/>
        </p:nvSpPr>
        <p:spPr>
          <a:xfrm>
            <a:off x="838199" y="6141699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ml-HF</a:t>
            </a:r>
            <a:r>
              <a:rPr lang="en-US" sz="1600" dirty="0">
                <a:ea typeface="Cambria" panose="02040503050406030204" pitchFamily="18" charset="0"/>
                <a:cs typeface="Times New Roman" panose="02020603050405020304" pitchFamily="18" charset="0"/>
              </a:rPr>
              <a:t>I raster: </a:t>
            </a:r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Keys, Barnes, </a:t>
            </a:r>
            <a:r>
              <a:rPr lang="en-CA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effectLst/>
                <a:ea typeface="Cambria" panose="02040503050406030204" pitchFamily="18" charset="0"/>
                <a:cs typeface="Times New Roman" panose="02020603050405020304" pitchFamily="18" charset="0"/>
              </a:rPr>
              <a:t>Carter 2021. </a:t>
            </a:r>
            <a:r>
              <a:rPr lang="en-CA" sz="16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doi.org/10.1088/1748-9326/ABE00A</a:t>
            </a:r>
            <a:endParaRPr lang="en-CA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CA" sz="1600" dirty="0"/>
              <a:t>BC </a:t>
            </a:r>
            <a:r>
              <a:rPr lang="en-CA" sz="1600" dirty="0" err="1"/>
              <a:t>multipolygon</a:t>
            </a:r>
            <a:r>
              <a:rPr lang="en-CA" sz="1600" dirty="0"/>
              <a:t>: Statistics Canada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56075D-484F-4F40-AFB9-5224A2EFC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71799"/>
            <a:ext cx="5945387" cy="4756309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167A17-EABE-4CAE-AF45-BC2D58AE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82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it all</a:t>
            </a:r>
          </a:p>
        </p:txBody>
      </p:sp>
    </p:spTree>
    <p:extLst>
      <p:ext uri="{BB962C8B-B14F-4D97-AF65-F5344CB8AC3E}">
        <p14:creationId xmlns:p14="http://schemas.microsoft.com/office/powerpoint/2010/main" val="78628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3960-3089-40DB-973D-ECF021B0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Lots of modeling for lots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E8EC1-3F58-4FAB-A4CA-5A3FD8280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84" y="1368947"/>
            <a:ext cx="11491031" cy="396714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337B-97F1-4EA5-B1EA-6B12A361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18</a:t>
            </a:fld>
            <a:endParaRPr lang="en-CA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E7D4C06-D162-4516-9DA6-352C75262FF9}"/>
              </a:ext>
            </a:extLst>
          </p:cNvPr>
          <p:cNvSpPr txBox="1">
            <a:spLocks/>
          </p:cNvSpPr>
          <p:nvPr/>
        </p:nvSpPr>
        <p:spPr>
          <a:xfrm>
            <a:off x="350484" y="4964612"/>
            <a:ext cx="3276601" cy="742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i="0" u="none" strike="noStrike" baseline="0" dirty="0">
                <a:latin typeface="TimesNewRomanPSMT"/>
              </a:rPr>
              <a:t>&gt;1500 animals</a:t>
            </a:r>
          </a:p>
          <a:p>
            <a:r>
              <a:rPr lang="en-GB" sz="1800" b="0" i="0" u="none" strike="noStrike" baseline="0" dirty="0">
                <a:latin typeface="TimesNewRomanPSMT"/>
              </a:rPr>
              <a:t>77 globally-distributed species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335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685353-302E-4952-9A82-4E745BE97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145" y="3093914"/>
            <a:ext cx="7026910" cy="3381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11BAA-CF3A-4FBC-B467-1F39ED1F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Estimating common trends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DD424-476B-469C-96F0-FFA585E8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09171"/>
            <a:ext cx="10183045" cy="5367792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Effects of abundance and stochasticity on:</a:t>
            </a:r>
          </a:p>
          <a:p>
            <a:r>
              <a:rPr lang="en-CA" dirty="0"/>
              <a:t>Home range size</a:t>
            </a:r>
          </a:p>
          <a:p>
            <a:r>
              <a:rPr lang="en-CA" dirty="0"/>
              <a:t>Average speed</a:t>
            </a:r>
          </a:p>
          <a:p>
            <a:r>
              <a:rPr lang="en-CA" dirty="0"/>
              <a:t>Autocorrelation parameters:</a:t>
            </a:r>
          </a:p>
          <a:p>
            <a:pPr lvl="1"/>
            <a:r>
              <a:rPr lang="en-CA" dirty="0"/>
              <a:t>range crossing time</a:t>
            </a:r>
          </a:p>
          <a:p>
            <a:pPr lvl="1"/>
            <a:r>
              <a:rPr lang="en-CA" dirty="0"/>
              <a:t>directional persistence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62252F-ED93-44E6-AF70-9247AACC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29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46206A-C5CB-4CDF-BD0C-8BF8EB42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Hypotheses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92E725-B5F2-4DE1-AA0E-13E7EA0F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Resource abundance lowers spatial needs</a:t>
            </a:r>
          </a:p>
          <a:p>
            <a:r>
              <a:rPr lang="en-GB" dirty="0"/>
              <a:t>Stochasticity (randomness) increases spatial needs</a:t>
            </a:r>
          </a:p>
          <a:p>
            <a:r>
              <a:rPr lang="en-GB" dirty="0"/>
              <a:t>Stochasticity lowers resource abundance (interaction effect)</a:t>
            </a:r>
          </a:p>
          <a:p>
            <a:r>
              <a:rPr lang="en-GB" dirty="0"/>
              <a:t>Low space lowers fitness, increases conflicts</a:t>
            </a:r>
          </a:p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0B355-96F1-4C39-8CD6-6C1A8E8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25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C426-A2FF-43FB-9F45-2B38DDB3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3CE7D-2A56-43AF-8F70-CFC22D83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085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Funder 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261" y="4104853"/>
            <a:ext cx="3293099" cy="190028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56" y="4252199"/>
            <a:ext cx="3976919" cy="160558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000212"/>
            <a:ext cx="7560000" cy="20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AA46C7D3-0ADD-4C68-A56A-7DD2E2BD7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56" y="13549"/>
            <a:ext cx="6758082" cy="6758082"/>
          </a:xfr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00CB167-D426-4F62-ADDE-A2D399422C8C}"/>
              </a:ext>
            </a:extLst>
          </p:cNvPr>
          <p:cNvSpPr txBox="1">
            <a:spLocks/>
          </p:cNvSpPr>
          <p:nvPr/>
        </p:nvSpPr>
        <p:spPr>
          <a:xfrm>
            <a:off x="1524000" y="6414878"/>
            <a:ext cx="9144000" cy="443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5" name="Picture 4" descr="Lab logo">
            <a:extLst>
              <a:ext uri="{FF2B5EF4-FFF2-40B4-BE49-F238E27FC236}">
                <a16:creationId xmlns:a16="http://schemas.microsoft.com/office/drawing/2014/main" id="{016C158F-C697-4D53-96EA-4645EBB8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696897"/>
            <a:ext cx="2655376" cy="103134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9FC966-D4C0-413E-816E-60E14E7C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860987"/>
            <a:ext cx="3312406" cy="9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2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E4EA-C438-4E71-8835-908C83160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382459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17169-A301-41D3-B981-B649A318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54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and space use</a:t>
            </a:r>
          </a:p>
        </p:txBody>
      </p:sp>
    </p:spTree>
    <p:extLst>
      <p:ext uri="{BB962C8B-B14F-4D97-AF65-F5344CB8AC3E}">
        <p14:creationId xmlns:p14="http://schemas.microsoft.com/office/powerpoint/2010/main" val="171254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(</a:t>
            </a:r>
            <a:r>
              <a:rPr lang="en-CA" i="1" dirty="0" err="1"/>
              <a:t>Gralbus</a:t>
            </a:r>
            <a:r>
              <a:rPr lang="en-CA" i="1" dirty="0"/>
              <a:t> </a:t>
            </a:r>
            <a:r>
              <a:rPr lang="en-CA" i="1" dirty="0" err="1"/>
              <a:t>wagneri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elusive, but born with GPS</a:t>
            </a:r>
          </a:p>
          <a:p>
            <a:r>
              <a:rPr lang="en-CA" dirty="0"/>
              <a:t>Live in abstract space</a:t>
            </a:r>
          </a:p>
          <a:p>
            <a:r>
              <a:rPr lang="en-CA" dirty="0"/>
              <a:t>Eat green pixels</a:t>
            </a:r>
          </a:p>
          <a:p>
            <a:r>
              <a:rPr lang="en-CA" dirty="0"/>
              <a:t>Cannot sleep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E0B9E-5FF5-4A17-81EB-B655E99D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5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Fuzzy </a:t>
            </a:r>
            <a:r>
              <a:rPr lang="en-CA" dirty="0" err="1"/>
              <a:t>gralbers</a:t>
            </a:r>
            <a:r>
              <a:rPr lang="en-CA" dirty="0"/>
              <a:t> (</a:t>
            </a:r>
            <a:r>
              <a:rPr lang="en-CA" i="1" dirty="0" err="1"/>
              <a:t>Gralbus</a:t>
            </a:r>
            <a:r>
              <a:rPr lang="en-CA" i="1" dirty="0"/>
              <a:t> </a:t>
            </a:r>
            <a:r>
              <a:rPr lang="en-CA" i="1" dirty="0" err="1"/>
              <a:t>wagneri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Very elusive, but born with GPS</a:t>
            </a:r>
          </a:p>
          <a:p>
            <a:r>
              <a:rPr lang="en-CA" dirty="0"/>
              <a:t>Live in abstract space</a:t>
            </a:r>
          </a:p>
          <a:p>
            <a:r>
              <a:rPr lang="en-CA" dirty="0"/>
              <a:t>Eat green pixels</a:t>
            </a:r>
          </a:p>
          <a:p>
            <a:r>
              <a:rPr lang="en-CA" dirty="0"/>
              <a:t>Cannot sleep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6210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B78D7-3FD3-44D0-8E11-910A999E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49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CC3C2-2FAF-4157-8AD0-BE0061CD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1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resource abundance and predictability affect animal movement?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Abundance decreases HR size</a:t>
            </a:r>
          </a:p>
          <a:p>
            <a:r>
              <a:rPr lang="en-CA" dirty="0"/>
              <a:t>Stochasticity increases HR size</a:t>
            </a:r>
          </a:p>
          <a:p>
            <a:r>
              <a:rPr lang="en-CA" dirty="0"/>
              <a:t>Interaction effects?</a:t>
            </a:r>
          </a:p>
          <a:p>
            <a:r>
              <a:rPr lang="en-CA" dirty="0"/>
              <a:t>Effects of space restriction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894354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40F6B-510A-4FDF-9314-FD3A8DF0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8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2B5D-6492-4022-9B09-D01592B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movement data</a:t>
            </a:r>
          </a:p>
        </p:txBody>
      </p:sp>
    </p:spTree>
    <p:extLst>
      <p:ext uri="{BB962C8B-B14F-4D97-AF65-F5344CB8AC3E}">
        <p14:creationId xmlns:p14="http://schemas.microsoft.com/office/powerpoint/2010/main" val="22950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5A4B-E1C6-4B0E-BB66-C8ECF7A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issues with movement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BCA-61A1-4987-AA66-D7187D427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Irregular sampling in time</a:t>
            </a:r>
          </a:p>
          <a:p>
            <a:r>
              <a:rPr lang="en-CA" dirty="0"/>
              <a:t>Spatiotemporal autocorrelation</a:t>
            </a:r>
          </a:p>
          <a:p>
            <a:r>
              <a:rPr lang="en-CA" dirty="0"/>
              <a:t>Most common methods don’t address these issues</a:t>
            </a:r>
          </a:p>
          <a:p>
            <a:r>
              <a:rPr lang="en-CA" dirty="0"/>
              <a:t>GPS measurement error</a:t>
            </a:r>
          </a:p>
          <a:p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0BAD-EA4C-4DD8-8CF7-B901D49A6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911" y="902266"/>
            <a:ext cx="5282609" cy="52826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F86B1-AE5E-4EC3-AFCB-AC04175C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1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427</Words>
  <Application>Microsoft Office PowerPoint</Application>
  <PresentationFormat>Widescreen</PresentationFormat>
  <Paragraphs>145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TimesNewRomanPSMT</vt:lpstr>
      <vt:lpstr>Office Theme</vt:lpstr>
      <vt:lpstr>How do resource abundance and predictability affect animal movement?</vt:lpstr>
      <vt:lpstr>Hypotheses</vt:lpstr>
      <vt:lpstr>Fuzzy gralbers and space use</vt:lpstr>
      <vt:lpstr>Fuzzy gralbers (Gralbus wagneri)</vt:lpstr>
      <vt:lpstr>Fuzzy gralbers (Gralbus wagneri)</vt:lpstr>
      <vt:lpstr>How do resource abundance and predictability affect animal movement?</vt:lpstr>
      <vt:lpstr>How do resource abundance and predictability affect animal movement?</vt:lpstr>
      <vt:lpstr>Modeling movement data</vt:lpstr>
      <vt:lpstr>Common issues with movement data</vt:lpstr>
      <vt:lpstr>Minimum Convex Polygons (MCPs)</vt:lpstr>
      <vt:lpstr>Kernel Density Estimation (KDE)</vt:lpstr>
      <vt:lpstr>Autocorrelated Kernel Density Estimation (AKDE)</vt:lpstr>
      <vt:lpstr>Autocorrelated Kernel Density Estimation (AKDE)</vt:lpstr>
      <vt:lpstr>Integrating stochasticity</vt:lpstr>
      <vt:lpstr>Environmental stochasticity</vt:lpstr>
      <vt:lpstr>Machine-learning Human Footprint Index</vt:lpstr>
      <vt:lpstr>Modeling it all</vt:lpstr>
      <vt:lpstr>Lots of modeling for lots of data</vt:lpstr>
      <vt:lpstr>Estimating common trends</vt:lpstr>
      <vt:lpstr>How do resource abundance and predictability affect animal movement?</vt:lpstr>
      <vt:lpstr>Funder acknowledgements</vt:lpstr>
      <vt:lpstr>PowerPoint Presentation</vt:lpstr>
      <vt:lpstr>Additional slides</vt:lpstr>
      <vt:lpstr>How do resource abundance and predictability affect animal movement?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57</cp:revision>
  <dcterms:created xsi:type="dcterms:W3CDTF">2021-11-11T16:37:17Z</dcterms:created>
  <dcterms:modified xsi:type="dcterms:W3CDTF">2021-12-10T16:16:13Z</dcterms:modified>
</cp:coreProperties>
</file>